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3"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614D580-1C89-401B-B7DA-20F95D28B9CB}"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14D580-1C89-401B-B7DA-20F95D28B9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14D580-1C89-401B-B7DA-20F95D28B9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14D580-1C89-401B-B7DA-20F95D28B9CB}"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D614D580-1C89-401B-B7DA-20F95D28B9C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14D580-1C89-401B-B7DA-20F95D28B9CB}"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14D580-1C89-401B-B7DA-20F95D28B9CB}"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14D580-1C89-401B-B7DA-20F95D28B9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14D580-1C89-401B-B7DA-20F95D28B9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14D580-1C89-401B-B7DA-20F95D28B9CB}"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B25C14-35C7-4A47-9C5E-946C90BD717C}" type="datetimeFigureOut">
              <a:rPr lang="en-US" smtClean="0"/>
              <a:pPr/>
              <a:t>2/2/2014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D614D580-1C89-401B-B7DA-20F95D28B9CB}"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0B25C14-35C7-4A47-9C5E-946C90BD717C}" type="datetimeFigureOut">
              <a:rPr lang="en-US" smtClean="0"/>
              <a:pPr/>
              <a:t>2/2/2014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614D580-1C89-401B-B7DA-20F95D28B9C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2" name="Title 1"/>
          <p:cNvSpPr>
            <a:spLocks noGrp="1"/>
          </p:cNvSpPr>
          <p:nvPr>
            <p:ph type="ctr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“Do I Have to Write?”-  Johnny</a:t>
            </a:r>
            <a:endParaRPr lang="en-US" dirty="0"/>
          </a:p>
        </p:txBody>
      </p:sp>
      <p:sp>
        <p:nvSpPr>
          <p:cNvPr id="4" name="Rectangle 3"/>
          <p:cNvSpPr/>
          <p:nvPr/>
        </p:nvSpPr>
        <p:spPr>
          <a:xfrm>
            <a:off x="2852620" y="2967335"/>
            <a:ext cx="3438762" cy="2862322"/>
          </a:xfrm>
          <a:prstGeom prst="rect">
            <a:avLst/>
          </a:prstGeom>
          <a:noFill/>
        </p:spPr>
        <p:txBody>
          <a:bodyPr wrap="none" lIns="91440" tIns="45720" rIns="91440" bIns="45720">
            <a:spAutoFit/>
          </a:bodyPr>
          <a:lstStyle/>
          <a:p>
            <a:pPr algn="ctr"/>
            <a:endParaRPr lang="en-US" sz="36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pPr algn="ctr"/>
            <a:r>
              <a:rPr lang="en-US" sz="36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Teresa Seely</a:t>
            </a:r>
          </a:p>
          <a:p>
            <a:pPr algn="ctr"/>
            <a:r>
              <a:rPr lang="en-US"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CEP 802 </a:t>
            </a:r>
          </a:p>
          <a:p>
            <a:pPr algn="ctr"/>
            <a:r>
              <a:rPr lang="en-US"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Design Project</a:t>
            </a:r>
          </a:p>
          <a:p>
            <a:pPr algn="ctr"/>
            <a:r>
              <a:rPr lang="en-US" sz="36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Fall 2013</a:t>
            </a:r>
            <a:endParaRPr lang="en-US" sz="36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Motivational Problem</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sz="2400" dirty="0" smtClean="0"/>
              <a:t>Johnny</a:t>
            </a:r>
          </a:p>
          <a:p>
            <a:r>
              <a:rPr lang="en-US" sz="2400" dirty="0" smtClean="0"/>
              <a:t>Male, Age 6, Kindergarten</a:t>
            </a:r>
          </a:p>
          <a:p>
            <a:r>
              <a:rPr lang="en-US" sz="2400" dirty="0" smtClean="0"/>
              <a:t>3</a:t>
            </a:r>
            <a:r>
              <a:rPr lang="en-US" sz="2400" baseline="30000" dirty="0" smtClean="0"/>
              <a:t>rd</a:t>
            </a:r>
            <a:r>
              <a:rPr lang="en-US" sz="2400" dirty="0" smtClean="0"/>
              <a:t> year of formal education- Early Childhood Developmentally Delayed, Transitional Kindergarten, Traditional Kindergarten</a:t>
            </a:r>
          </a:p>
          <a:p>
            <a:r>
              <a:rPr lang="en-US" sz="2400" dirty="0" smtClean="0"/>
              <a:t>Emotionally Impaired certified</a:t>
            </a:r>
          </a:p>
          <a:p>
            <a:r>
              <a:rPr lang="en-US" sz="2400" dirty="0" smtClean="0"/>
              <a:t>Is academically ready to write, but lacks the self esteem to believe he is a capable writer.</a:t>
            </a:r>
          </a:p>
          <a:p>
            <a:r>
              <a:rPr lang="en-US" sz="2400" dirty="0" smtClean="0"/>
              <a:t>Uses avoidance techniques when work is perceived as being too hard.</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Ideas</a:t>
            </a:r>
            <a:endParaRPr lang="en-US" dirty="0"/>
          </a:p>
        </p:txBody>
      </p:sp>
      <p:sp>
        <p:nvSpPr>
          <p:cNvPr id="3" name="Content Placeholder 2"/>
          <p:cNvSpPr>
            <a:spLocks noGrp="1"/>
          </p:cNvSpPr>
          <p:nvPr>
            <p:ph sz="quarter" idx="1"/>
          </p:nvPr>
        </p:nvSpPr>
        <p:spPr/>
        <p:txBody>
          <a:bodyPr>
            <a:noAutofit/>
          </a:bodyPr>
          <a:lstStyle/>
          <a:p>
            <a:r>
              <a:rPr lang="en-US" sz="2400" dirty="0" smtClean="0"/>
              <a:t>Johnny frequently displays frustration and lacks </a:t>
            </a:r>
            <a:r>
              <a:rPr lang="en-US" sz="2400" i="1" dirty="0" smtClean="0"/>
              <a:t>self- efficacy</a:t>
            </a:r>
            <a:r>
              <a:rPr lang="en-US" sz="2400" dirty="0" smtClean="0"/>
              <a:t> during independent writing.</a:t>
            </a:r>
          </a:p>
          <a:p>
            <a:r>
              <a:rPr lang="en-US" sz="2400" dirty="0" smtClean="0"/>
              <a:t>Johnny shows signs of </a:t>
            </a:r>
            <a:r>
              <a:rPr lang="en-US" sz="2400" i="1" dirty="0" smtClean="0"/>
              <a:t>failure syndrome</a:t>
            </a:r>
            <a:r>
              <a:rPr lang="en-US" sz="2400" dirty="0" smtClean="0"/>
              <a:t> and follows a pattern of </a:t>
            </a:r>
            <a:r>
              <a:rPr lang="en-US" sz="2400" i="1" dirty="0" smtClean="0"/>
              <a:t>learned helplessness </a:t>
            </a:r>
            <a:r>
              <a:rPr lang="en-US" sz="2400" dirty="0" smtClean="0"/>
              <a:t>particularly in writing. </a:t>
            </a:r>
          </a:p>
          <a:p>
            <a:r>
              <a:rPr lang="en-US" sz="2400" dirty="0" smtClean="0"/>
              <a:t>Johnny uses </a:t>
            </a:r>
            <a:r>
              <a:rPr lang="en-US" sz="2400" i="1" dirty="0" smtClean="0"/>
              <a:t>avoidance techniques </a:t>
            </a:r>
            <a:r>
              <a:rPr lang="en-US" sz="2400" dirty="0" smtClean="0"/>
              <a:t>during writer’s workshop, such as going to the restroom (several times) during our mini-lesson and roaming around the classroom during the actual writing activity in order to avoid completing his writing.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Connecting to Course Concepts</a:t>
            </a:r>
            <a:br>
              <a:rPr lang="en-US" dirty="0" smtClean="0"/>
            </a:br>
            <a:endParaRPr lang="en-US" dirty="0"/>
          </a:p>
        </p:txBody>
      </p:sp>
      <p:sp>
        <p:nvSpPr>
          <p:cNvPr id="3" name="Content Placeholder 2"/>
          <p:cNvSpPr>
            <a:spLocks noGrp="1"/>
          </p:cNvSpPr>
          <p:nvPr>
            <p:ph sz="quarter" idx="1"/>
          </p:nvPr>
        </p:nvSpPr>
        <p:spPr>
          <a:xfrm>
            <a:off x="914400" y="1295400"/>
            <a:ext cx="7772400" cy="4648200"/>
          </a:xfrm>
        </p:spPr>
        <p:txBody>
          <a:bodyPr>
            <a:normAutofit lnSpcReduction="10000"/>
          </a:bodyPr>
          <a:lstStyle/>
          <a:p>
            <a:r>
              <a:rPr lang="en-US" sz="2000" dirty="0" smtClean="0"/>
              <a:t>Johnny uses several forms of avoidance techniques as discussed in Stipek’s book in order to not complete assignments or finish even simple work in class at the same rate as his peers. (Stipek, 2002, p. 69).</a:t>
            </a:r>
          </a:p>
          <a:p>
            <a:pPr>
              <a:buNone/>
            </a:pPr>
            <a:endParaRPr lang="en-US" sz="2000" dirty="0" smtClean="0"/>
          </a:p>
          <a:p>
            <a:r>
              <a:rPr lang="en-US" sz="2000" dirty="0" smtClean="0"/>
              <a:t>Johnny displays </a:t>
            </a:r>
            <a:r>
              <a:rPr lang="en-US" sz="2000" i="1" dirty="0" smtClean="0"/>
              <a:t>learned helplessness</a:t>
            </a:r>
            <a:r>
              <a:rPr lang="en-US" sz="2000" dirty="0" smtClean="0"/>
              <a:t> as described by Brophy is when a student has “very low expectations and tends to give up at the first sign of difficulty” (Brophy, 2010, p. 107).</a:t>
            </a:r>
          </a:p>
          <a:p>
            <a:pPr>
              <a:buNone/>
            </a:pPr>
            <a:endParaRPr lang="en-US" sz="2000" dirty="0" smtClean="0"/>
          </a:p>
          <a:p>
            <a:r>
              <a:rPr lang="en-US" sz="2000" dirty="0" smtClean="0"/>
              <a:t>As a form of self-preservation and as a means to avoid personal failure or reveal his self-perceived academic incompetence, Johnny has made a conscience decision to give up on completing his writing assignments (Stipek, 2002, p. 79).</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Motivational Strategy</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smtClean="0"/>
              <a:t>Plan- In my plan I will update my previous TARGET model to help reduce the effects of Johnny’s issues with failure syndrome, learned helplessness and avoidance techniques.   I hope that my new plan will positively affect Johnny’s self-efficacy in writing.  I plan to develop Johnny’s personal interests during the school day to provide a springboard for writing topics and to increase task value so that he will persist and enjoy writing tasks.</a:t>
            </a:r>
          </a:p>
          <a:p>
            <a:pPr>
              <a:buNone/>
            </a:pPr>
            <a:r>
              <a:rPr lang="en-US" dirty="0" smtClean="0"/>
              <a:t>  </a:t>
            </a:r>
          </a:p>
          <a:p>
            <a:pPr>
              <a:buNone/>
            </a:pPr>
            <a:endParaRPr lang="en-US" dirty="0" smtClean="0"/>
          </a:p>
          <a:p>
            <a:r>
              <a:rPr lang="en-US" dirty="0" smtClean="0"/>
              <a:t>Goal- By modifying my initial TARGET model, I will be able to increase Johnny’s self-efficacy, help Johnny to develop self-confidence when writing independently and increase Johnny’s internal motivation to learn.  My goal is to also decrease the use of avoidance techniques Johnny displays frequently in class by giving him more control over his own learning environment.  My goal is also to use effective praise techniques to help Johnny gain self-confidence with his writing abilities.</a:t>
            </a:r>
          </a:p>
          <a:p>
            <a:endParaRPr lang="en-US" dirty="0" smtClean="0"/>
          </a:p>
          <a:p>
            <a:pPr>
              <a:buNone/>
            </a:pPr>
            <a:endParaRPr lang="en-US" dirty="0" smtClean="0"/>
          </a:p>
          <a:p>
            <a:r>
              <a:rPr lang="en-US" dirty="0" smtClean="0"/>
              <a:t>Rationale- The following intervention using the TARGET model can be effectively utilized in the writer’s workshop and across the curriculum where independent writing is involved- language arts, math, social studies and science topics. This will increase internal motivation to write when Johnny is required to do so this school year because the TARGET model can be a successful tool according to our readings this semester.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Model</a:t>
            </a:r>
            <a:endParaRPr lang="en-US" dirty="0"/>
          </a:p>
        </p:txBody>
      </p:sp>
      <p:sp>
        <p:nvSpPr>
          <p:cNvPr id="4" name="Content Placeholder 3"/>
          <p:cNvSpPr>
            <a:spLocks noGrp="1"/>
          </p:cNvSpPr>
          <p:nvPr>
            <p:ph sz="quarter" idx="1"/>
          </p:nvPr>
        </p:nvSpPr>
        <p:spPr/>
        <p:txBody>
          <a:bodyPr>
            <a:normAutofit fontScale="77500" lnSpcReduction="20000"/>
          </a:bodyPr>
          <a:lstStyle/>
          <a:p>
            <a:pPr>
              <a:buNone/>
            </a:pPr>
            <a:r>
              <a:rPr lang="en-US" sz="1400" b="1" u="sng" dirty="0" smtClean="0"/>
              <a:t>Initial</a:t>
            </a:r>
          </a:p>
          <a:p>
            <a:r>
              <a:rPr lang="en-US" sz="1400" i="1" dirty="0" smtClean="0"/>
              <a:t>Task:</a:t>
            </a:r>
            <a:r>
              <a:rPr lang="en-US" sz="1400" dirty="0" smtClean="0"/>
              <a:t> The task of writing for Johnny had not yet become intrinsically engaging and Johnny frequently complained that the task of writing was too difficult for him at the beginning of the year.  </a:t>
            </a:r>
          </a:p>
          <a:p>
            <a:r>
              <a:rPr lang="en-US" sz="1400" i="1" dirty="0" smtClean="0"/>
              <a:t>Authority:</a:t>
            </a:r>
            <a:r>
              <a:rPr lang="en-US" sz="1400" dirty="0" smtClean="0"/>
              <a:t> Authority was not yet shared with the students, particularly regarding academic topics, self-selected writing choice and input of the learning activities.    </a:t>
            </a:r>
          </a:p>
          <a:p>
            <a:r>
              <a:rPr lang="en-US" sz="1400" i="1" dirty="0" smtClean="0"/>
              <a:t>Recognition:</a:t>
            </a:r>
            <a:r>
              <a:rPr lang="en-US" sz="1400" dirty="0" smtClean="0"/>
              <a:t>   Recognition during writing was usually done publically.  Focus was on the elements of writing to reinforce that skill in others.  An example would be “I like the way Johnny put spaces between his words”.</a:t>
            </a:r>
          </a:p>
          <a:p>
            <a:r>
              <a:rPr lang="en-US" sz="1400" i="1" dirty="0" smtClean="0"/>
              <a:t> Grouping:</a:t>
            </a:r>
            <a:r>
              <a:rPr lang="en-US" sz="1400" dirty="0" smtClean="0"/>
              <a:t>  Cooperative learning by grouping was not in place because students had never been to school and classroom routines needed to taught before any cooperative learning groups could begin.   </a:t>
            </a:r>
          </a:p>
          <a:p>
            <a:r>
              <a:rPr lang="en-US" sz="1400" i="1" dirty="0" smtClean="0"/>
              <a:t>Evaluation:</a:t>
            </a:r>
            <a:r>
              <a:rPr lang="en-US" sz="1400" dirty="0" smtClean="0"/>
              <a:t> The only evaluation taking place was directly from the teacher. Students did not evaluate their own work because they do not know much about writing or self-evaluation tools such as rubrics.</a:t>
            </a:r>
          </a:p>
          <a:p>
            <a:r>
              <a:rPr lang="en-US" sz="1400" i="1" dirty="0" smtClean="0"/>
              <a:t>Time:</a:t>
            </a:r>
            <a:r>
              <a:rPr lang="en-US" sz="1400" dirty="0" smtClean="0"/>
              <a:t>   My classroom had a lot of flexibility because on top of teaching skills, students needed to learn proper classroom routines and behavior expectations.</a:t>
            </a:r>
          </a:p>
          <a:p>
            <a:pPr>
              <a:buNone/>
            </a:pPr>
            <a:endParaRPr lang="en-US" sz="1400" dirty="0"/>
          </a:p>
        </p:txBody>
      </p:sp>
      <p:sp>
        <p:nvSpPr>
          <p:cNvPr id="5" name="Content Placeholder 4"/>
          <p:cNvSpPr>
            <a:spLocks noGrp="1"/>
          </p:cNvSpPr>
          <p:nvPr>
            <p:ph sz="quarter" idx="2"/>
          </p:nvPr>
        </p:nvSpPr>
        <p:spPr>
          <a:xfrm>
            <a:off x="4933950" y="1371600"/>
            <a:ext cx="3749040" cy="4648200"/>
          </a:xfrm>
        </p:spPr>
        <p:txBody>
          <a:bodyPr>
            <a:noAutofit/>
          </a:bodyPr>
          <a:lstStyle/>
          <a:p>
            <a:pPr>
              <a:buNone/>
            </a:pPr>
            <a:r>
              <a:rPr lang="en-US" sz="1100" b="1" u="sng" dirty="0" smtClean="0"/>
              <a:t>Post</a:t>
            </a:r>
          </a:p>
          <a:p>
            <a:r>
              <a:rPr lang="en-US" sz="1100" i="1" dirty="0" smtClean="0"/>
              <a:t>Task:</a:t>
            </a:r>
            <a:r>
              <a:rPr lang="en-US" sz="1100" dirty="0" smtClean="0"/>
              <a:t>   Increase task interest and value by creating situational interest about academic topics as a springboard for writing topics.</a:t>
            </a:r>
          </a:p>
          <a:p>
            <a:r>
              <a:rPr lang="en-US" sz="1100" dirty="0" smtClean="0"/>
              <a:t>Authority: Shift in authority to a shared obligation between student and teacher in self selection of topics in writing assignments.</a:t>
            </a:r>
          </a:p>
          <a:p>
            <a:r>
              <a:rPr lang="en-US" sz="1100" dirty="0" smtClean="0"/>
              <a:t>Recognition: Use of effective praise techniques to motivate Johnny, such as privately praising him based on particular performance criteria.</a:t>
            </a:r>
          </a:p>
          <a:p>
            <a:r>
              <a:rPr lang="en-US" sz="1100" dirty="0" smtClean="0"/>
              <a:t>Grouping: Grouping is used during writing to benefit all students regardless of their achievement levels and this will provide a sense of reaching a common academic goal.  </a:t>
            </a:r>
          </a:p>
          <a:p>
            <a:r>
              <a:rPr lang="en-US" sz="1100" i="1" dirty="0" smtClean="0"/>
              <a:t>Evaluation: </a:t>
            </a:r>
            <a:r>
              <a:rPr lang="en-US" sz="1100" dirty="0" smtClean="0"/>
              <a:t> Students now do more self-evaluation of their own writing and are leaning to utilize a visual reference in the form of a 5 star writing rubric.</a:t>
            </a:r>
          </a:p>
          <a:p>
            <a:r>
              <a:rPr lang="en-US" sz="1100" i="1" dirty="0" smtClean="0"/>
              <a:t>Time:  </a:t>
            </a:r>
            <a:r>
              <a:rPr lang="en-US" sz="1100" dirty="0" smtClean="0"/>
              <a:t> Time flexibility and increased student autonomy is encouraged in my classroom.  Students have been given more opportunities to make academic choices in the classroom, including writing across the content areas.</a:t>
            </a:r>
            <a:endParaRPr 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Johnny</a:t>
            </a:r>
            <a:endParaRPr lang="en-US" dirty="0"/>
          </a:p>
        </p:txBody>
      </p:sp>
      <p:sp>
        <p:nvSpPr>
          <p:cNvPr id="3" name="Content Placeholder 2"/>
          <p:cNvSpPr>
            <a:spLocks noGrp="1"/>
          </p:cNvSpPr>
          <p:nvPr>
            <p:ph sz="quarter" idx="1"/>
          </p:nvPr>
        </p:nvSpPr>
        <p:spPr/>
        <p:txBody>
          <a:bodyPr>
            <a:normAutofit fontScale="92500"/>
          </a:bodyPr>
          <a:lstStyle/>
          <a:p>
            <a:endParaRPr lang="en-US" dirty="0" smtClean="0"/>
          </a:p>
          <a:p>
            <a:r>
              <a:rPr lang="en-US" dirty="0" smtClean="0"/>
              <a:t>To continue encouraging Johnny to write across the content areas so he can thoroughly enjoy his own writing experiences this school year. </a:t>
            </a:r>
          </a:p>
          <a:p>
            <a:r>
              <a:rPr lang="en-US" dirty="0" smtClean="0"/>
              <a:t>To help Johnny see that writing can be enjoyable and a great way to show his personal interests and knowledge. </a:t>
            </a:r>
          </a:p>
          <a:p>
            <a:r>
              <a:rPr lang="en-US" dirty="0" smtClean="0"/>
              <a:t>Johnny’s new found self-confidence will positively affect his motivation to learn and write across the content areas this year in kindergarten.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85</TotalTime>
  <Words>925</Words>
  <Application>Microsoft Office PowerPoint</Application>
  <PresentationFormat>On-screen Show (4:3)</PresentationFormat>
  <Paragraphs>63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“Do I Have to Write?”-  Johnny</vt:lpstr>
      <vt:lpstr>Motivational Problem </vt:lpstr>
      <vt:lpstr>Key Ideas</vt:lpstr>
      <vt:lpstr>Connecting to Course Concepts </vt:lpstr>
      <vt:lpstr>Motivational Strategy</vt:lpstr>
      <vt:lpstr>TARGET Model</vt:lpstr>
      <vt:lpstr>Next Steps for Johnny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seely_000</dc:creator>
  <cp:lastModifiedBy>seely_000</cp:lastModifiedBy>
  <cp:revision>47</cp:revision>
  <dcterms:created xsi:type="dcterms:W3CDTF">2013-11-29T13:24:21Z</dcterms:created>
  <dcterms:modified xsi:type="dcterms:W3CDTF">2014-02-02T16:47:36Z</dcterms:modified>
</cp:coreProperties>
</file>